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29"/>
  </p:normalViewPr>
  <p:slideViewPr>
    <p:cSldViewPr snapToGrid="0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8403C-496F-8FFD-9762-539AF4E47B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780C5C-BC7C-F682-15AA-41706136A8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2BF89-6088-DEF2-0F54-76E6C27BD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90041-48B3-DB4D-B4DA-AF392AA0F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FA39C-B001-7B1C-43BE-895C9B900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9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019DC-8B5F-F3D8-132D-4DF71824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F53C47-A5D5-9E67-4D7A-4ABACEE839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E93D20-81CE-8565-456F-1BFD6E1CE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D8179-F410-BFF6-7503-E01D982A4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ED549-EA82-11C4-4D9A-60B52C3A1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93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795DF9-FEF6-BFE6-57B6-B87F1D5D8F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6711BD-5FFC-E816-3394-37D9D5C23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9ACBA6-F7EB-713D-C2C6-B2565F6BD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58D00-BCA0-3560-164F-7B8E4076F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3CCDB6-F6E1-D8E6-D0D4-3C2B57E4C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3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F4B79-5CCD-F4CA-A6F9-9DC7D9215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6E7F6-AB2A-39DC-F370-91E34B7C28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0AF79-5418-3788-C7FB-1EF4885B8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F7801-B6A4-5D32-1508-F2F443A2C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C0029-7E57-41B6-4AC4-83D3843EA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63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DFB48-D83C-6359-8F86-C3B9AE00C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FEDCD4-AE8B-EDE2-1792-59ADCD3A5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FCCF4-8C52-9C70-F644-020D366B3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350B4-B6A5-2358-CC15-33385DFE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CE481-0276-8FC2-F622-9797F8273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72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F43B3-671C-61D9-0B43-3019156EC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F632D8-97FC-4E03-8464-C3312D15B1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E30865-BEF4-C50B-FBC7-21751EFC6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875918-6107-9B10-EB63-B455DF018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0414E4-372D-DFC5-09F4-EA61256C7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85D9C-D083-56B9-C97D-8F8C3F905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83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59DF2-AE8F-D5C2-058D-B2F386D33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46F6D-DD7B-EE4B-546C-9946D8ADB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69E3E0-05F7-2E1B-4EBD-9B76879947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8A2598-12A9-D9E4-04B6-0C1F872BA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0D15FB-578B-5897-A0C6-18415428DE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6A458-4C23-2B1B-0BC3-3CF22DA71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597E0C8-F146-DAFD-9D30-6C234E28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718F3E-35CB-325B-7EAD-9C3D574F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25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FC5C69-7ABE-1450-4968-C5EC7637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486224-CE77-CE2E-9D6D-D2B50BFA0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524EEA-2E07-6FDD-9D67-4E458CD2A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D1489D-4300-2AD0-AC1E-3294B7F89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798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EA79F6-B331-BD20-0627-72A7DA9EC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E58E17-389F-E1C3-F759-190DE82F3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8E2316-3A28-DFA0-B081-7EF858638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83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1EF35-C5C5-22DA-D527-21A6D46FA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286F7-082D-6B92-6C6E-112AE9D7A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CF336B-A9EB-4BCD-2E3E-364CE20E56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FB5EF1-B70D-0E13-B19C-DAF8212F7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F4C7F1-174A-417D-0145-C0F894149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117066-7D93-E0DC-E438-6FCAED3FE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24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32AC7-32C6-A041-1C74-4BF317B66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7F8DD3-17EE-CD7F-3EC7-36980DA15F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66E70-A856-BFCF-A32A-1C448D3B1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86AEB-A77B-4BE0-F8DC-4A169BAC6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6C8C0-1A15-C4A6-0853-306BA25FB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D2A1DA-5116-E479-5345-E2CFD7173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819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10299-60B1-1C7A-4369-8EEB4CDFA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CFAB2E-6378-E9F5-DDEF-3F343718F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D089AE-C055-7A84-04E3-89528F710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F68E7-3C17-4446-868D-572EA7B061E5}" type="datetimeFigureOut">
              <a:rPr lang="en-US" smtClean="0"/>
              <a:t>12/15/22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CA9BD-60AC-9520-D009-99C08BF68A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D2B6A-DD2C-F384-7D0C-119BBAEC50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CC63B-F896-1041-9603-99812B1DAB0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01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iagram&#10;&#10;Description automatically generated">
            <a:extLst>
              <a:ext uri="{FF2B5EF4-FFF2-40B4-BE49-F238E27FC236}">
                <a16:creationId xmlns:a16="http://schemas.microsoft.com/office/drawing/2014/main" id="{B4CD33E7-AA13-08EB-0ADA-C94D04011ACB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675093" y="323850"/>
            <a:ext cx="2834640" cy="1828800"/>
          </a:xfrm>
          <a:prstGeom prst="rect">
            <a:avLst/>
          </a:prstGeom>
        </p:spPr>
      </p:pic>
      <p:pic>
        <p:nvPicPr>
          <p:cNvPr id="7" name="Picture 6" descr="A picture containing text, businesscard&#10;&#10;Description automatically generated">
            <a:extLst>
              <a:ext uri="{FF2B5EF4-FFF2-40B4-BE49-F238E27FC236}">
                <a16:creationId xmlns:a16="http://schemas.microsoft.com/office/drawing/2014/main" id="{A1863657-67BB-9103-B626-B5C3D29A9277}"/>
              </a:ext>
            </a:extLst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4670066" y="3412001"/>
            <a:ext cx="2834640" cy="1828800"/>
          </a:xfrm>
          <a:prstGeom prst="rect">
            <a:avLst/>
          </a:prstGeom>
        </p:spPr>
      </p:pic>
      <p:pic>
        <p:nvPicPr>
          <p:cNvPr id="9" name="Picture 8" descr="Shape&#10;&#10;Description automatically generated with low confidence">
            <a:extLst>
              <a:ext uri="{FF2B5EF4-FFF2-40B4-BE49-F238E27FC236}">
                <a16:creationId xmlns:a16="http://schemas.microsoft.com/office/drawing/2014/main" id="{DB57CE8E-BD25-3ACE-B556-51149B8C0F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156" y="3381202"/>
            <a:ext cx="2833577" cy="1828800"/>
          </a:xfrm>
          <a:prstGeom prst="rect">
            <a:avLst/>
          </a:prstGeom>
        </p:spPr>
      </p:pic>
      <p:pic>
        <p:nvPicPr>
          <p:cNvPr id="11" name="Picture 10" descr="Diagram&#10;&#10;Description automatically generated">
            <a:extLst>
              <a:ext uri="{FF2B5EF4-FFF2-40B4-BE49-F238E27FC236}">
                <a16:creationId xmlns:a16="http://schemas.microsoft.com/office/drawing/2014/main" id="{079E3E8D-9EA8-E7BE-03F1-5F0F11E14727}"/>
              </a:ext>
            </a:extLst>
          </p:cNvPr>
          <p:cNvPicPr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8560593" y="323850"/>
            <a:ext cx="2834640" cy="1828800"/>
          </a:xfrm>
          <a:prstGeom prst="rect">
            <a:avLst/>
          </a:prstGeom>
        </p:spPr>
      </p:pic>
      <p:pic>
        <p:nvPicPr>
          <p:cNvPr id="13" name="Picture 12" descr="Diagram&#10;&#10;Description automatically generated">
            <a:extLst>
              <a:ext uri="{FF2B5EF4-FFF2-40B4-BE49-F238E27FC236}">
                <a16:creationId xmlns:a16="http://schemas.microsoft.com/office/drawing/2014/main" id="{63B58308-5A54-5F9B-B57B-521CEAC1A28A}"/>
              </a:ext>
            </a:extLst>
          </p:cNvPr>
          <p:cNvPicPr>
            <a:picLocks/>
          </p:cNvPicPr>
          <p:nvPr/>
        </p:nvPicPr>
        <p:blipFill>
          <a:blip r:embed="rId6"/>
          <a:stretch>
            <a:fillRect/>
          </a:stretch>
        </p:blipFill>
        <p:spPr>
          <a:xfrm>
            <a:off x="4554454" y="323850"/>
            <a:ext cx="2834640" cy="18288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3E8F0A45-F430-A794-B6FF-8048B30F3E63}"/>
              </a:ext>
            </a:extLst>
          </p:cNvPr>
          <p:cNvSpPr txBox="1"/>
          <p:nvPr/>
        </p:nvSpPr>
        <p:spPr>
          <a:xfrm>
            <a:off x="148194" y="2171946"/>
            <a:ext cx="384048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Antes da coleta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Para manter a integridade da amostra de DNA, não coma, beba ou fume por 30 minutos antes da coleta. Substâncias estranhas no cotonete podem afetar negativamente a capacidade de extrair o DNA com eficácia.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D04C78-C14B-B72C-8FDA-12DC31FFB7F3}"/>
              </a:ext>
            </a:extLst>
          </p:cNvPr>
          <p:cNvSpPr txBox="1"/>
          <p:nvPr/>
        </p:nvSpPr>
        <p:spPr>
          <a:xfrm>
            <a:off x="4068554" y="2171945"/>
            <a:ext cx="384048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Remover o cotonete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Abrindo com cuidado a ponta de sua embalagem, retire um cotonete pelo palito, tomando cuidado para não deixar a ponta do tecido encostar na mesa ou outra superfície.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0CC353C-0E00-BC82-D4A8-B190354E2CBA}"/>
              </a:ext>
            </a:extLst>
          </p:cNvPr>
          <p:cNvSpPr txBox="1"/>
          <p:nvPr/>
        </p:nvSpPr>
        <p:spPr>
          <a:xfrm>
            <a:off x="7988914" y="2171944"/>
            <a:ext cx="4029663" cy="212365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Esfregue para cima e para baixo enquanto rola o cotonete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Usando um movimento de rolamento, esfregue o interior das bochechas em ambos os lados por 30 segundos completos, tomando cuidado para evitar as áreas da gengiva e dentes o máximo possível. Mova o cotonete para cima e para baixo enquanto gira para maximizar a coleção de células da bochecha que contêm DNA. Lembre-se, você não está coletando saliva – está coletando células da bochecha. Não cuspa nos cotonetes. Repita estas etapas com os cotonetes restantes, alternando as bochechas com cada cotonete; </a:t>
            </a: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certifique-se de usar todos os cotonetes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7D8AE4C-EFD6-ECF4-24F6-FC1F5DCEA6E7}"/>
              </a:ext>
            </a:extLst>
          </p:cNvPr>
          <p:cNvSpPr txBox="1"/>
          <p:nvPr/>
        </p:nvSpPr>
        <p:spPr>
          <a:xfrm>
            <a:off x="289033" y="5298769"/>
            <a:ext cx="384048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Deixe secar ao ar por 60 segundos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o cotonete parecer “muito úmido”, agite-o para frente e para trás no ar por 60 segundos. O cotonete não precisa estar completamente seco antes de ser colocado na embalagem plástica.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FA16293-C684-A527-4143-EB9200E37D71}"/>
              </a:ext>
            </a:extLst>
          </p:cNvPr>
          <p:cNvSpPr txBox="1"/>
          <p:nvPr/>
        </p:nvSpPr>
        <p:spPr>
          <a:xfrm>
            <a:off x="4226209" y="5298769"/>
            <a:ext cx="384048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Coloque o cotonete no envelope auto selante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Coloque todos os cotonetes recebidos e </a:t>
            </a:r>
            <a:r>
              <a:rPr lang="pt-B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utilizados para a coleta </a:t>
            </a:r>
            <a:r>
              <a:rPr lang="pt-BR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envelope plástico auto selante e coloque este envelope novamente na caixa do kit de coleta.</a:t>
            </a:r>
          </a:p>
        </p:txBody>
      </p:sp>
      <p:pic>
        <p:nvPicPr>
          <p:cNvPr id="20" name="Picture 19" descr="Logo, company name&#10;&#10;Description automatically generated">
            <a:extLst>
              <a:ext uri="{FF2B5EF4-FFF2-40B4-BE49-F238E27FC236}">
                <a16:creationId xmlns:a16="http://schemas.microsoft.com/office/drawing/2014/main" id="{E619F3E6-EB8D-7A34-DC0C-9885482B41D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2148" y="768350"/>
            <a:ext cx="701675" cy="577850"/>
          </a:xfrm>
          <a:prstGeom prst="rect">
            <a:avLst/>
          </a:prstGeom>
        </p:spPr>
      </p:pic>
      <p:pic>
        <p:nvPicPr>
          <p:cNvPr id="22" name="Picture 21" descr="Shape&#10;&#10;Description automatically generated with low confidence">
            <a:extLst>
              <a:ext uri="{FF2B5EF4-FFF2-40B4-BE49-F238E27FC236}">
                <a16:creationId xmlns:a16="http://schemas.microsoft.com/office/drawing/2014/main" id="{8B6E0434-75D9-1B42-FD3E-591FFFB373E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4420" y="376592"/>
            <a:ext cx="1390401" cy="198165"/>
          </a:xfrm>
          <a:prstGeom prst="rect">
            <a:avLst/>
          </a:prstGeom>
        </p:spPr>
      </p:pic>
      <p:pic>
        <p:nvPicPr>
          <p:cNvPr id="23" name="Picture 22" descr="Shape&#10;&#10;Description automatically generated with low confidence">
            <a:extLst>
              <a:ext uri="{FF2B5EF4-FFF2-40B4-BE49-F238E27FC236}">
                <a16:creationId xmlns:a16="http://schemas.microsoft.com/office/drawing/2014/main" id="{F4408F6F-BC6A-E30D-8168-D1E3FAC5662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97209" y="410712"/>
            <a:ext cx="1390401" cy="198165"/>
          </a:xfrm>
          <a:prstGeom prst="rect">
            <a:avLst/>
          </a:prstGeom>
        </p:spPr>
      </p:pic>
      <p:pic>
        <p:nvPicPr>
          <p:cNvPr id="24" name="Picture 23" descr="Shape&#10;&#10;Description automatically generated with low confidence">
            <a:extLst>
              <a:ext uri="{FF2B5EF4-FFF2-40B4-BE49-F238E27FC236}">
                <a16:creationId xmlns:a16="http://schemas.microsoft.com/office/drawing/2014/main" id="{C22ED208-F4D3-E582-E21B-06325DDCFD2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39222" y="376591"/>
            <a:ext cx="1123728" cy="198165"/>
          </a:xfrm>
          <a:prstGeom prst="rect">
            <a:avLst/>
          </a:prstGeom>
        </p:spPr>
      </p:pic>
      <p:pic>
        <p:nvPicPr>
          <p:cNvPr id="25" name="Picture 24" descr="Shape&#10;&#10;Description automatically generated with low confidence">
            <a:extLst>
              <a:ext uri="{FF2B5EF4-FFF2-40B4-BE49-F238E27FC236}">
                <a16:creationId xmlns:a16="http://schemas.microsoft.com/office/drawing/2014/main" id="{B74A4727-4A3B-FB9E-7788-9D9FC19DD0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97377" y="3493165"/>
            <a:ext cx="1123728" cy="198165"/>
          </a:xfrm>
          <a:prstGeom prst="rect">
            <a:avLst/>
          </a:prstGeom>
        </p:spPr>
      </p:pic>
      <p:pic>
        <p:nvPicPr>
          <p:cNvPr id="26" name="Picture 25" descr="Shape&#10;&#10;Description automatically generated with low confidence">
            <a:extLst>
              <a:ext uri="{FF2B5EF4-FFF2-40B4-BE49-F238E27FC236}">
                <a16:creationId xmlns:a16="http://schemas.microsoft.com/office/drawing/2014/main" id="{CDB4687C-31F9-D2D8-641A-D07670A399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85545" y="3429000"/>
            <a:ext cx="1123728" cy="198165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14B35245-0E16-01A6-D547-2E7C32AF1308}"/>
              </a:ext>
            </a:extLst>
          </p:cNvPr>
          <p:cNvSpPr txBox="1"/>
          <p:nvPr/>
        </p:nvSpPr>
        <p:spPr>
          <a:xfrm>
            <a:off x="8178097" y="4467772"/>
            <a:ext cx="3840480" cy="21082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pt-BR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Instru</a:t>
            </a:r>
            <a:r>
              <a:rPr lang="pt-BR" sz="15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ções adicionais</a:t>
            </a:r>
            <a:endParaRPr lang="pt-BR" sz="15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ctr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1416685" algn="l"/>
                <a:tab pos="1774825" algn="l"/>
                <a:tab pos="2884805" algn="l"/>
                <a:tab pos="3689350" algn="l"/>
                <a:tab pos="4317365" algn="l"/>
                <a:tab pos="7040880" algn="l"/>
              </a:tabLst>
            </a:pPr>
            <a:r>
              <a:rPr lang="pt-BR" sz="1450" dirty="0">
                <a:solidFill>
                  <a:srgbClr val="000000"/>
                </a:solidFill>
                <a:effectLst/>
                <a:latin typeface="Helvetica" pitchFamily="2" charset="0"/>
                <a:ea typeface="Tahoma" panose="020B0604030504040204" pitchFamily="34" charset="0"/>
              </a:rPr>
              <a:t>Após a coleta, a embalagem contendo os </a:t>
            </a:r>
            <a:r>
              <a:rPr lang="pt-BR" sz="1450" dirty="0" err="1">
                <a:solidFill>
                  <a:srgbClr val="000000"/>
                </a:solidFill>
                <a:effectLst/>
                <a:latin typeface="Helvetica" pitchFamily="2" charset="0"/>
                <a:ea typeface="Tahoma" panose="020B0604030504040204" pitchFamily="34" charset="0"/>
              </a:rPr>
              <a:t>swabs</a:t>
            </a:r>
            <a:r>
              <a:rPr lang="pt-BR" sz="1450" dirty="0">
                <a:solidFill>
                  <a:srgbClr val="000000"/>
                </a:solidFill>
                <a:effectLst/>
                <a:latin typeface="Helvetica" pitchFamily="2" charset="0"/>
                <a:ea typeface="Tahoma" panose="020B0604030504040204" pitchFamily="34" charset="0"/>
              </a:rPr>
              <a:t> devem ser mantidos em temperatura ambiente. </a:t>
            </a:r>
          </a:p>
          <a:p>
            <a:pPr marL="285750" marR="0" indent="-285750" algn="ctr">
              <a:spcBef>
                <a:spcPts val="0"/>
              </a:spcBef>
              <a:spcAft>
                <a:spcPts val="0"/>
              </a:spcAft>
              <a:buFontTx/>
              <a:buChar char="-"/>
              <a:tabLst>
                <a:tab pos="1416685" algn="l"/>
                <a:tab pos="1774825" algn="l"/>
                <a:tab pos="2884805" algn="l"/>
                <a:tab pos="3689350" algn="l"/>
                <a:tab pos="4317365" algn="l"/>
                <a:tab pos="7040880" algn="l"/>
              </a:tabLst>
            </a:pPr>
            <a:r>
              <a:rPr lang="pt-BR" sz="1450" dirty="0">
                <a:solidFill>
                  <a:srgbClr val="000000"/>
                </a:solidFill>
                <a:effectLst/>
                <a:latin typeface="Helvetica" pitchFamily="2" charset="0"/>
                <a:ea typeface="Tahoma" panose="020B0604030504040204" pitchFamily="34" charset="0"/>
              </a:rPr>
              <a:t>Preencher o formulário de cadastro que vem junto com seu kit e entrar em contato através do número de </a:t>
            </a:r>
            <a:r>
              <a:rPr lang="pt-BR" sz="1450" dirty="0" err="1">
                <a:solidFill>
                  <a:srgbClr val="000000"/>
                </a:solidFill>
                <a:effectLst/>
                <a:latin typeface="Helvetica" pitchFamily="2" charset="0"/>
                <a:ea typeface="Tahoma" panose="020B0604030504040204" pitchFamily="34" charset="0"/>
              </a:rPr>
              <a:t>whatsapp</a:t>
            </a:r>
            <a:r>
              <a:rPr lang="pt-BR" sz="1450" dirty="0">
                <a:solidFill>
                  <a:srgbClr val="000000"/>
                </a:solidFill>
                <a:effectLst/>
                <a:latin typeface="Helvetica" pitchFamily="2" charset="0"/>
                <a:ea typeface="Tahoma" panose="020B0604030504040204" pitchFamily="34" charset="0"/>
              </a:rPr>
              <a:t>: (41) 98735-3443 para solicitar a retirada da amostra.</a:t>
            </a:r>
            <a:endParaRPr lang="en-US" sz="1450" dirty="0">
              <a:effectLst/>
              <a:latin typeface="Tahoma" panose="020B0604030504040204" pitchFamily="34" charset="0"/>
              <a:ea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810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308</Words>
  <Application>Microsoft Macintosh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Tahoma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Rueda Faucz, Fabio (NIH/NICHD) [E]</dc:creator>
  <cp:lastModifiedBy>fabio kardauke</cp:lastModifiedBy>
  <cp:revision>3</cp:revision>
  <dcterms:created xsi:type="dcterms:W3CDTF">2022-12-05T20:37:08Z</dcterms:created>
  <dcterms:modified xsi:type="dcterms:W3CDTF">2022-12-15T14:46:51Z</dcterms:modified>
</cp:coreProperties>
</file>